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9" r:id="rId2"/>
    <p:sldId id="290" r:id="rId3"/>
    <p:sldId id="302" r:id="rId4"/>
    <p:sldId id="291" r:id="rId5"/>
    <p:sldId id="292" r:id="rId6"/>
    <p:sldId id="293" r:id="rId7"/>
    <p:sldId id="294" r:id="rId8"/>
    <p:sldId id="299" r:id="rId9"/>
    <p:sldId id="300" r:id="rId10"/>
    <p:sldId id="301" r:id="rId11"/>
  </p:sldIdLst>
  <p:sldSz cx="9144000" cy="6858000" type="screen4x3"/>
  <p:notesSz cx="6858000" cy="9144000"/>
  <p:defaultTextStyle>
    <a:lvl1pPr defTabSz="457200">
      <a:defRPr sz="1200">
        <a:latin typeface="Helvetica"/>
        <a:ea typeface="Helvetica"/>
        <a:cs typeface="Helvetica"/>
        <a:sym typeface="Helvetica"/>
      </a:defRPr>
    </a:lvl1pPr>
    <a:lvl2pPr indent="228600" defTabSz="457200">
      <a:defRPr sz="1200">
        <a:latin typeface="Helvetica"/>
        <a:ea typeface="Helvetica"/>
        <a:cs typeface="Helvetica"/>
        <a:sym typeface="Helvetica"/>
      </a:defRPr>
    </a:lvl2pPr>
    <a:lvl3pPr indent="457200" defTabSz="457200">
      <a:defRPr sz="1200">
        <a:latin typeface="Helvetica"/>
        <a:ea typeface="Helvetica"/>
        <a:cs typeface="Helvetica"/>
        <a:sym typeface="Helvetica"/>
      </a:defRPr>
    </a:lvl3pPr>
    <a:lvl4pPr indent="685800" defTabSz="457200">
      <a:defRPr sz="1200">
        <a:latin typeface="Helvetica"/>
        <a:ea typeface="Helvetica"/>
        <a:cs typeface="Helvetica"/>
        <a:sym typeface="Helvetica"/>
      </a:defRPr>
    </a:lvl4pPr>
    <a:lvl5pPr indent="914400" defTabSz="457200">
      <a:defRPr sz="1200">
        <a:latin typeface="Helvetica"/>
        <a:ea typeface="Helvetica"/>
        <a:cs typeface="Helvetica"/>
        <a:sym typeface="Helvetica"/>
      </a:defRPr>
    </a:lvl5pPr>
    <a:lvl6pPr indent="1143000" defTabSz="457200">
      <a:defRPr sz="1200">
        <a:latin typeface="Helvetica"/>
        <a:ea typeface="Helvetica"/>
        <a:cs typeface="Helvetica"/>
        <a:sym typeface="Helvetica"/>
      </a:defRPr>
    </a:lvl6pPr>
    <a:lvl7pPr indent="1371600" defTabSz="457200">
      <a:defRPr sz="1200">
        <a:latin typeface="Helvetica"/>
        <a:ea typeface="Helvetica"/>
        <a:cs typeface="Helvetica"/>
        <a:sym typeface="Helvetica"/>
      </a:defRPr>
    </a:lvl7pPr>
    <a:lvl8pPr indent="1600200" defTabSz="457200">
      <a:defRPr sz="1200">
        <a:latin typeface="Helvetica"/>
        <a:ea typeface="Helvetica"/>
        <a:cs typeface="Helvetica"/>
        <a:sym typeface="Helvetica"/>
      </a:defRPr>
    </a:lvl8pPr>
    <a:lvl9pPr indent="1828800" defTabSz="457200">
      <a:defRPr sz="1200">
        <a:latin typeface="Helvetica"/>
        <a:ea typeface="Helvetica"/>
        <a:cs typeface="Helvetica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63"/>
  </p:normalViewPr>
  <p:slideViewPr>
    <p:cSldViewPr snapToGrid="0" snapToObjects="1"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076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ite1_ohne_neu.png"/>
          <p:cNvPicPr/>
          <p:nvPr/>
        </p:nvPicPr>
        <p:blipFill>
          <a:blip r:embed="rId2"/>
          <a:srcRect b="12"/>
          <a:stretch>
            <a:fillRect/>
          </a:stretch>
        </p:blipFill>
        <p:spPr>
          <a:xfrm>
            <a:off x="0" y="0"/>
            <a:ext cx="9144000" cy="637698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/>
          <p:nvPr/>
        </p:nvSpPr>
        <p:spPr>
          <a:xfrm>
            <a:off x="762000" y="1270000"/>
            <a:ext cx="7620000" cy="0"/>
          </a:xfrm>
          <a:prstGeom prst="line">
            <a:avLst/>
          </a:prstGeom>
          <a:ln>
            <a:solidFill>
              <a:srgbClr val="5F5F5F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1pPr>
      <a:lvl2pPr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2pPr>
      <a:lvl3pPr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3pPr>
      <a:lvl4pPr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4pPr>
      <a:lvl5pPr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5pPr>
      <a:lvl6pPr indent="4572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6pPr>
      <a:lvl7pPr indent="9144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7pPr>
      <a:lvl8pPr indent="13716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8pPr>
      <a:lvl9pPr indent="1828800" algn="ctr">
        <a:defRPr sz="4400">
          <a:uFill>
            <a:solidFill/>
          </a:uFill>
          <a:latin typeface="+mn-lt"/>
          <a:ea typeface="+mn-ea"/>
          <a:cs typeface="+mn-cs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4pPr>
      <a:lvl5pPr marL="2194560" indent="-365760">
        <a:spcBef>
          <a:spcPts val="700"/>
        </a:spcBef>
        <a:buSzPct val="100000"/>
        <a:buChar char="»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5pPr>
      <a:lvl6pPr marL="2651760" indent="-365760">
        <a:spcBef>
          <a:spcPts val="700"/>
        </a:spcBef>
        <a:buSzPct val="100000"/>
        <a:buChar char="»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6pPr>
      <a:lvl7pPr marL="3108960" indent="-365760">
        <a:spcBef>
          <a:spcPts val="700"/>
        </a:spcBef>
        <a:buSzPct val="100000"/>
        <a:buChar char="»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7pPr>
      <a:lvl8pPr marL="3566159" indent="-365759">
        <a:spcBef>
          <a:spcPts val="700"/>
        </a:spcBef>
        <a:buSzPct val="100000"/>
        <a:buChar char="»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8pPr>
      <a:lvl9pPr marL="4023359" indent="-365759">
        <a:spcBef>
          <a:spcPts val="700"/>
        </a:spcBef>
        <a:buSzPct val="100000"/>
        <a:buChar char="»"/>
        <a:defRPr sz="3200">
          <a:uFill>
            <a:solidFill/>
          </a:uFill>
          <a:latin typeface="+mn-lt"/>
          <a:ea typeface="+mn-ea"/>
          <a:cs typeface="+mn-cs"/>
          <a:sym typeface="Arial"/>
        </a:defRPr>
      </a:lvl9pPr>
    </p:bodyStyle>
    <p:otherStyle>
      <a:lvl1pPr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1pPr>
      <a:lvl2pPr indent="457200"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2pPr>
      <a:lvl3pPr indent="914400"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3pPr>
      <a:lvl4pPr indent="1371600"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4pPr>
      <a:lvl5pPr indent="1828800"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5pPr>
      <a:lvl6pPr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6pPr>
      <a:lvl7pPr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7pPr>
      <a:lvl8pPr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8pPr>
      <a:lvl9pPr algn="ctr">
        <a:defRPr sz="24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1</a:t>
            </a:fld>
            <a:endParaRPr sz="1200">
              <a:uFill>
                <a:solidFill/>
              </a:uFill>
            </a:endParaRPr>
          </a:p>
        </p:txBody>
      </p:sp>
      <p:sp>
        <p:nvSpPr>
          <p:cNvPr id="79" name="Shape 79"/>
          <p:cNvSpPr/>
          <p:nvPr/>
        </p:nvSpPr>
        <p:spPr>
          <a:xfrm>
            <a:off x="9525" y="1628775"/>
            <a:ext cx="8429625" cy="36036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914400">
              <a:defRPr sz="1800"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723900" y="2099691"/>
            <a:ext cx="7772400" cy="4165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ctr" defTabSz="914400">
              <a:defRPr sz="1800"/>
            </a:pPr>
            <a:endParaRPr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  <a:p>
            <a:pPr lvl="0" algn="ctr" defTabSz="914400">
              <a:defRPr sz="1800"/>
            </a:pPr>
            <a:r>
              <a:rPr lang="en-US"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Need for </a:t>
            </a:r>
            <a:r>
              <a:rPr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Metal </a:t>
            </a:r>
            <a:r>
              <a:rPr lang="en-US"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Ring</a:t>
            </a:r>
            <a:r>
              <a:rPr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 </a:t>
            </a:r>
            <a:r>
              <a:rPr lang="en-US"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Elimination</a:t>
            </a:r>
          </a:p>
          <a:p>
            <a:pPr lvl="0" algn="ctr" defTabSz="914400">
              <a:defRPr sz="1800"/>
            </a:pPr>
            <a:r>
              <a:rPr lang="en-US"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from</a:t>
            </a:r>
          </a:p>
          <a:p>
            <a:pPr lvl="0" algn="ctr" defTabSz="914400">
              <a:defRPr sz="1800"/>
            </a:pPr>
            <a:r>
              <a:rPr lang="en-US" sz="2400" b="1" dirty="0" err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Bulkan</a:t>
            </a:r>
            <a:r>
              <a:rPr lang="en-US"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 Ice Cream Packaging</a:t>
            </a:r>
            <a:endParaRPr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  <a:p>
            <a:pPr lvl="0" algn="ctr" defTabSz="914400">
              <a:defRPr sz="1800"/>
            </a:pPr>
            <a:endParaRPr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  <a:p>
            <a:pPr lvl="0" algn="ctr" defTabSz="914400">
              <a:defRPr sz="1800"/>
            </a:pPr>
            <a:endParaRPr lang="en-US"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  <a:p>
            <a:pPr lvl="0" algn="ctr" defTabSz="914400">
              <a:defRPr sz="1800"/>
            </a:pPr>
            <a:endParaRPr lang="en-US"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  <a:p>
            <a:pPr lvl="0" algn="ctr" defTabSz="914400">
              <a:defRPr sz="1800"/>
            </a:pPr>
            <a:r>
              <a:rPr lang="en-US"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  <a:t>Quotes from Users – Cuts</a:t>
            </a:r>
          </a:p>
          <a:p>
            <a:pPr lvl="0" algn="ctr" defTabSz="914400">
              <a:defRPr sz="1800"/>
            </a:pPr>
            <a:endParaRPr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  <a:p>
            <a:pPr lvl="0" algn="ctr" defTabSz="914400">
              <a:defRPr sz="1800"/>
            </a:pPr>
            <a:br>
              <a:rPr sz="24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  <a:latin typeface="+mn-lt"/>
                <a:ea typeface="+mn-ea"/>
                <a:cs typeface="+mn-cs"/>
                <a:sym typeface="Arial"/>
              </a:rPr>
            </a:br>
            <a:endParaRPr sz="24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723900" y="1247775"/>
            <a:ext cx="7772400" cy="889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914400">
              <a:defRPr sz="1800"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pPr>
            <a:endParaRPr/>
          </a:p>
        </p:txBody>
      </p:sp>
      <p:pic>
        <p:nvPicPr>
          <p:cNvPr id="83" name="WH_Logo_HKS15 300dpi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1592262" y="758825"/>
            <a:ext cx="5722938" cy="74453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59897324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10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Restaurant – Salt Lake City, UT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/>
          </a:bodyPr>
          <a:lstStyle/>
          <a:p>
            <a:r>
              <a:rPr lang="en-US" sz="2800" dirty="0"/>
              <a:t>“It is a known issue for all of our people”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“We are sort of used to being cut in the food prep area”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“I would like to have an option to eliminate at least one area of concern”</a:t>
            </a: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9026045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2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Notes to Survey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/>
          <a:lstStyle/>
          <a:p>
            <a:r>
              <a:rPr lang="en-US" sz="2800" dirty="0"/>
              <a:t>Direct ”Voice of the Customer” inquiries</a:t>
            </a:r>
          </a:p>
          <a:p>
            <a:r>
              <a:rPr lang="en-US" sz="2800" dirty="0"/>
              <a:t>Collected from 2012 to 2016</a:t>
            </a:r>
          </a:p>
          <a:p>
            <a:r>
              <a:rPr lang="en-US" sz="2800" dirty="0"/>
              <a:t>Randomized responses</a:t>
            </a:r>
          </a:p>
          <a:p>
            <a:r>
              <a:rPr lang="en-US" sz="2800" dirty="0"/>
              <a:t>All conversations were initiated and completed with only dip shop operators present to avoid raising consumer alarms</a:t>
            </a:r>
          </a:p>
          <a:p>
            <a:r>
              <a:rPr lang="en-US" sz="2800" dirty="0"/>
              <a:t>Statistically, the highest range of customer complaints for </a:t>
            </a:r>
            <a:r>
              <a:rPr lang="en-US" sz="2800" dirty="0" err="1"/>
              <a:t>Bulkan</a:t>
            </a:r>
            <a:r>
              <a:rPr lang="en-US" sz="2800" dirty="0"/>
              <a:t> metal ring drums is from cuts</a:t>
            </a:r>
          </a:p>
          <a:p>
            <a:pPr marL="0" indent="0">
              <a:buNone/>
            </a:pP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6875088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3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National Franchise – Waco, TX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 lnSpcReduction="10000"/>
          </a:bodyPr>
          <a:lstStyle/>
          <a:p>
            <a:r>
              <a:rPr lang="en-US" sz="2800" dirty="0"/>
              <a:t>“Not cut too often, but I have been working here for 15 years.”  </a:t>
            </a:r>
          </a:p>
          <a:p>
            <a:r>
              <a:rPr lang="en-US" sz="2800" dirty="0"/>
              <a:t>“In the beginning it was all the time”</a:t>
            </a:r>
          </a:p>
          <a:p>
            <a:r>
              <a:rPr lang="en-US" sz="2800" dirty="0"/>
              <a:t>“Now, the real issue is the metal ring always tears up your fingers and nails as you handle them”</a:t>
            </a:r>
          </a:p>
          <a:p>
            <a:r>
              <a:rPr lang="en-US" sz="2800" dirty="0"/>
              <a:t>"Easy to get cut if you grab it wrong.  I learned to look for the edge.  If you get busy and don't pay attention, you get cut."</a:t>
            </a:r>
            <a:endParaRPr lang="en-US"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marL="0" indent="0">
              <a:buNone/>
            </a:pP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69132543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4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Dip Store – </a:t>
            </a:r>
            <a:r>
              <a:rPr lang="en-US" sz="1800" b="0" dirty="0">
                <a:solidFill>
                  <a:srgbClr val="000000"/>
                </a:solidFill>
                <a:uFillTx/>
              </a:rPr>
              <a:t> </a:t>
            </a: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Kansas City, MO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/>
          </a:bodyPr>
          <a:lstStyle/>
          <a:p>
            <a:r>
              <a:rPr lang="en-US" sz="2800" dirty="0"/>
              <a:t>“Always use our hands to hold the drums.  Yes we get cut often.”  </a:t>
            </a:r>
          </a:p>
          <a:p>
            <a:r>
              <a:rPr lang="en-US" sz="2800" dirty="0"/>
              <a:t>“We usually are cut from the bottom ring; during use, the bottoms push out and the metal opens up”</a:t>
            </a:r>
          </a:p>
          <a:p>
            <a:r>
              <a:rPr lang="en-US" sz="2800" dirty="0"/>
              <a:t>“It's like a razor”  </a:t>
            </a:r>
          </a:p>
          <a:p>
            <a:r>
              <a:rPr lang="en-US" sz="2800" dirty="0"/>
              <a:t>“Please get rid of the metal”</a:t>
            </a:r>
            <a:endParaRPr lang="en-US" sz="2400" dirty="0"/>
          </a:p>
          <a:p>
            <a:r>
              <a:rPr lang="en-US" sz="2400" dirty="0"/>
              <a:t>Observed a partial ring in the bottom of one cabinet section</a:t>
            </a: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4454795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5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National Brand – Hermosa Beach, CA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/>
          </a:bodyPr>
          <a:lstStyle/>
          <a:p>
            <a:r>
              <a:rPr lang="en-US" sz="2400" dirty="0"/>
              <a:t>”Oh, hell yes.  Just the other day I cut myself so bad that I had to stand over the sink for probably 20 minutes to get the bleeding to stop."  </a:t>
            </a:r>
          </a:p>
          <a:p>
            <a:pPr lvl="1"/>
            <a:r>
              <a:rPr lang="en-US" sz="2400" dirty="0"/>
              <a:t>Then excitedly displayed the mark on her inner wrist</a:t>
            </a:r>
          </a:p>
          <a:p>
            <a:r>
              <a:rPr lang="en-US" sz="2400" dirty="0"/>
              <a:t>“Thing is, I want them (owners) to venture out and try something different”</a:t>
            </a:r>
          </a:p>
          <a:p>
            <a:r>
              <a:rPr lang="en-US" sz="2400" dirty="0"/>
              <a:t>“It would be great for us employees because we have to deal with all the cuts and scars and stuff like that”</a:t>
            </a:r>
          </a:p>
          <a:p>
            <a:pPr marL="0" indent="0">
              <a:buNone/>
            </a:pPr>
            <a:endParaRPr lang="en-US" sz="2400" dirty="0"/>
          </a:p>
          <a:p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61340770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6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Dip Shop – Brenham, TX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/>
          </a:bodyPr>
          <a:lstStyle/>
          <a:p>
            <a:r>
              <a:rPr lang="en-US" sz="2400" dirty="0"/>
              <a:t>”Yes, way too often.  Here take a look at my wrist."  </a:t>
            </a:r>
          </a:p>
          <a:p>
            <a:pPr lvl="1"/>
            <a:r>
              <a:rPr lang="en-US" sz="2400" dirty="0"/>
              <a:t>At which point the other sales person also came over and showed her wrist</a:t>
            </a:r>
          </a:p>
        </p:txBody>
      </p:sp>
    </p:spTree>
    <p:extLst>
      <p:ext uri="{BB962C8B-B14F-4D97-AF65-F5344CB8AC3E}">
        <p14:creationId xmlns:p14="http://schemas.microsoft.com/office/powerpoint/2010/main" val="162170830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7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National Brand – Frankfurt, Germany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 lnSpcReduction="10000"/>
          </a:bodyPr>
          <a:lstStyle/>
          <a:p>
            <a:r>
              <a:rPr lang="en-US" sz="2800" dirty="0"/>
              <a:t>“Yes, of course, here see my fingers”</a:t>
            </a:r>
          </a:p>
          <a:p>
            <a:r>
              <a:rPr lang="en-US" sz="2800" dirty="0"/>
              <a:t>“It does not happen if you are really paying attention” </a:t>
            </a:r>
          </a:p>
          <a:p>
            <a:r>
              <a:rPr lang="en-US" sz="2800" dirty="0"/>
              <a:t>“When putting the full drums in the cabinet it is easy to do”</a:t>
            </a:r>
          </a:p>
          <a:p>
            <a:r>
              <a:rPr lang="en-US" sz="2800" dirty="0"/>
              <a:t>“Happens a good bit”</a:t>
            </a:r>
          </a:p>
          <a:p>
            <a:r>
              <a:rPr lang="en-US" sz="2800" dirty="0"/>
              <a:t>When asked what they do when cut "quickly put a </a:t>
            </a:r>
            <a:r>
              <a:rPr lang="en-US" sz="2800" dirty="0" err="1"/>
              <a:t>Pflaster</a:t>
            </a:r>
            <a:r>
              <a:rPr lang="en-US" sz="2800" dirty="0"/>
              <a:t> (band-aid) on it so it does not get in ice cream or people see it”</a:t>
            </a:r>
          </a:p>
          <a:p>
            <a:r>
              <a:rPr lang="en-US" sz="2800" dirty="0"/>
              <a:t>“Why is the metal needed even at all”</a:t>
            </a: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8895037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8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National Brand – Atlanta, GA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 fontScale="92500" lnSpcReduction="10000"/>
          </a:bodyPr>
          <a:lstStyle/>
          <a:p>
            <a:r>
              <a:rPr lang="en-US" sz="2800" dirty="0"/>
              <a:t>“It is a serious issue for me (franchise owner)”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“I try and train all new employees on safe dipping to avoid being cut”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“I tell them to dip in the direction of the metal so they don’t go against the overlap”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“It is like a razor”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“I have a friend with an injection molding company, I have asked him to design some type of clip that can cover the overlap”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“Please use me as a reference, something has to change”</a:t>
            </a: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78923650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>
            <a:spLocks noGrp="1"/>
          </p:cNvSpPr>
          <p:nvPr>
            <p:ph type="sldNum" sz="quarter" idx="4294967295"/>
          </p:nvPr>
        </p:nvSpPr>
        <p:spPr>
          <a:xfrm>
            <a:off x="8763000" y="6567487"/>
            <a:ext cx="762000" cy="2744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 lnSpcReduction="10000"/>
          </a:bodyPr>
          <a:lstStyle>
            <a:lvl1pPr defTabSz="914400">
              <a:spcBef>
                <a:spcPts val="700"/>
              </a:spcBef>
              <a:defRPr>
                <a:uFill>
                  <a:solidFill/>
                </a:u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 lvl="0">
              <a:defRPr sz="1800">
                <a:uFillTx/>
              </a:defRPr>
            </a:pPr>
            <a:fld id="{86CB4B4D-7CA3-9044-876B-883B54F8677D}" type="slidenum">
              <a:rPr sz="1200">
                <a:uFill>
                  <a:solidFill/>
                </a:uFill>
              </a:rPr>
              <a:t>9</a:t>
            </a:fld>
            <a:endParaRPr sz="1200">
              <a:uFill>
                <a:solidFill/>
              </a:uFill>
            </a:endParaRPr>
          </a:p>
        </p:txBody>
      </p:sp>
      <p:sp>
        <p:nvSpPr>
          <p:cNvPr id="248" name="Shape 248"/>
          <p:cNvSpPr>
            <a:spLocks noGrp="1"/>
          </p:cNvSpPr>
          <p:nvPr>
            <p:ph type="title" idx="4294967295"/>
          </p:nvPr>
        </p:nvSpPr>
        <p:spPr>
          <a:xfrm>
            <a:off x="701675" y="761999"/>
            <a:ext cx="8231188" cy="1143002"/>
          </a:xfrm>
          <a:prstGeom prst="rect">
            <a:avLst/>
          </a:prstGeom>
        </p:spPr>
        <p:txBody>
          <a:bodyPr lIns="38100" tIns="38100" rIns="38100" bIns="38100" anchor="t"/>
          <a:lstStyle>
            <a:lvl1pPr algn="l">
              <a:defRPr sz="2800" b="1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lang="en-US" sz="2800" b="1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Company Store – Ogden, UT</a:t>
            </a:r>
            <a:endParaRPr sz="2800" b="1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  <p:sp>
        <p:nvSpPr>
          <p:cNvPr id="249" name="Shape 249"/>
          <p:cNvSpPr>
            <a:spLocks noGrp="1"/>
          </p:cNvSpPr>
          <p:nvPr>
            <p:ph type="body" idx="4294967295"/>
          </p:nvPr>
        </p:nvSpPr>
        <p:spPr>
          <a:xfrm>
            <a:off x="457200" y="1798637"/>
            <a:ext cx="8178800" cy="4525963"/>
          </a:xfrm>
          <a:prstGeom prst="rect">
            <a:avLst/>
          </a:prstGeom>
        </p:spPr>
        <p:txBody>
          <a:bodyPr lIns="38100" tIns="38100" rIns="38100" bIns="38100">
            <a:normAutofit/>
          </a:bodyPr>
          <a:lstStyle/>
          <a:p>
            <a:r>
              <a:rPr lang="en-US" sz="2800" dirty="0"/>
              <a:t>“Yes, it happens but not all that often”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“Usually on the fingers when I am grabbing the drum to move it” – employee 1</a:t>
            </a:r>
          </a:p>
          <a:p>
            <a:r>
              <a:rPr lang="en-US" sz="2800" dirty="0">
                <a:solidFill>
                  <a:srgbClr val="3B464B"/>
                </a:solidFill>
                <a:uFill>
                  <a:solidFill>
                    <a:srgbClr val="3B464B"/>
                  </a:solidFill>
                </a:uFill>
              </a:rPr>
              <a:t>“Or also when the bottoms come out, the raw metal edge is so sharp” – employee 2</a:t>
            </a:r>
            <a:endParaRPr sz="2600" dirty="0">
              <a:solidFill>
                <a:srgbClr val="3B464B"/>
              </a:solidFill>
              <a:uFill>
                <a:solidFill>
                  <a:srgbClr val="3B464B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9130928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CCCCFF"/>
      </a:accent5>
      <a:accent6>
        <a:srgbClr val="B2B2B2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CCCCFF"/>
      </a:accent5>
      <a:accent6>
        <a:srgbClr val="B2B2B2"/>
      </a:accent6>
      <a:hlink>
        <a:srgbClr val="0000FF"/>
      </a:hlink>
      <a:folHlink>
        <a:srgbClr val="FF00FF"/>
      </a:folHlink>
    </a:clrScheme>
    <a:fontScheme name="Default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438</Words>
  <Application>Microsoft Macintosh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Avenir Book</vt:lpstr>
      <vt:lpstr>Helvetica</vt:lpstr>
      <vt:lpstr>Default</vt:lpstr>
      <vt:lpstr>PowerPoint Presentation</vt:lpstr>
      <vt:lpstr>Notes to Survey</vt:lpstr>
      <vt:lpstr>National Franchise – Waco, TX</vt:lpstr>
      <vt:lpstr>Dip Store –  Kansas City, MO</vt:lpstr>
      <vt:lpstr>National Brand – Hermosa Beach, CA</vt:lpstr>
      <vt:lpstr>Dip Shop – Brenham, TX</vt:lpstr>
      <vt:lpstr>National Brand – Frankfurt, Germany</vt:lpstr>
      <vt:lpstr>National Brand – Atlanta, GA</vt:lpstr>
      <vt:lpstr>Company Store – Ogden, UT</vt:lpstr>
      <vt:lpstr>Restaurant – Salt Lake City, 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Glenn Emory</cp:lastModifiedBy>
  <cp:revision>55</cp:revision>
  <cp:lastPrinted>2017-09-22T16:30:36Z</cp:lastPrinted>
  <dcterms:modified xsi:type="dcterms:W3CDTF">2019-09-09T18:38:11Z</dcterms:modified>
</cp:coreProperties>
</file>